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</p:sldIdLst>
  <p:sldSz cy="6858000" cx="9144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  <p:ext uri="GoogleSlidesCustomDataVersion2">
      <go:slidesCustomData xmlns:go="http://customooxmlschemas.google.com/" r:id="rId48" roundtripDataSignature="AMtx7mjI7VfyAsq01/j66CZr6Qx+caug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928" orient="horz"/>
        <p:guide pos="2208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22" Type="http://schemas.openxmlformats.org/officeDocument/2006/relationships/slide" Target="slides/slide17.xml"/><Relationship Id="rId44" Type="http://schemas.openxmlformats.org/officeDocument/2006/relationships/slide" Target="slides/slide39.xml"/><Relationship Id="rId21" Type="http://schemas.openxmlformats.org/officeDocument/2006/relationships/slide" Target="slides/slide16.xml"/><Relationship Id="rId43" Type="http://schemas.openxmlformats.org/officeDocument/2006/relationships/slide" Target="slides/slide38.xml"/><Relationship Id="rId24" Type="http://schemas.openxmlformats.org/officeDocument/2006/relationships/slide" Target="slides/slide19.xml"/><Relationship Id="rId46" Type="http://schemas.openxmlformats.org/officeDocument/2006/relationships/slide" Target="slides/slide41.xml"/><Relationship Id="rId23" Type="http://schemas.openxmlformats.org/officeDocument/2006/relationships/slide" Target="slides/slide18.xml"/><Relationship Id="rId45" Type="http://schemas.openxmlformats.org/officeDocument/2006/relationships/slide" Target="slides/slide40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48" Type="http://customschemas.google.com/relationships/presentationmetadata" Target="metadata"/><Relationship Id="rId25" Type="http://schemas.openxmlformats.org/officeDocument/2006/relationships/slide" Target="slides/slide20.xml"/><Relationship Id="rId47" Type="http://schemas.openxmlformats.org/officeDocument/2006/relationships/slide" Target="slides/slide42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" name="Google Shape;19;p1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1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" name="Google Shape;21;p1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22" name="Google Shape;22;p1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0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p10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0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2" name="Google Shape;102;p10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103" name="Google Shape;103;p10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1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p11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1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1" name="Google Shape;111;p11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112" name="Google Shape;112;p11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2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p12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2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0" name="Google Shape;120;p12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121" name="Google Shape;121;p12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3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p13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3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9" name="Google Shape;129;p13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130" name="Google Shape;130;p13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4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6" name="Google Shape;136;p14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4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8" name="Google Shape;138;p14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139" name="Google Shape;139;p14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5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5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5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7" name="Google Shape;147;p15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148" name="Google Shape;148;p15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6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4" name="Google Shape;154;p16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6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6" name="Google Shape;156;p16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157" name="Google Shape;157;p16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7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3" name="Google Shape;163;p17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7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5" name="Google Shape;165;p17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166" name="Google Shape;166;p17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8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2" name="Google Shape;172;p18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8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4" name="Google Shape;174;p18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175" name="Google Shape;175;p18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9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1" name="Google Shape;181;p19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9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3" name="Google Shape;183;p19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184" name="Google Shape;184;p19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2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2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" name="Google Shape;30;p2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31" name="Google Shape;31;p2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0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1" name="Google Shape;191;p20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20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3" name="Google Shape;193;p20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194" name="Google Shape;194;p20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1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0" name="Google Shape;200;p21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21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2" name="Google Shape;202;p21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203" name="Google Shape;203;p21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2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9" name="Google Shape;209;p22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22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1" name="Google Shape;211;p22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212" name="Google Shape;212;p22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3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8" name="Google Shape;218;p23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23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0" name="Google Shape;220;p23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221" name="Google Shape;221;p23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4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7" name="Google Shape;227;p24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24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9" name="Google Shape;229;p24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230" name="Google Shape;230;p24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5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6" name="Google Shape;236;p25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25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8" name="Google Shape;238;p25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239" name="Google Shape;239;p25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6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5" name="Google Shape;245;p26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26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7" name="Google Shape;247;p26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248" name="Google Shape;248;p26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7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4" name="Google Shape;254;p27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27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56" name="Google Shape;256;p27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257" name="Google Shape;257;p27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8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3" name="Google Shape;263;p28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28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5" name="Google Shape;265;p28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266" name="Google Shape;266;p28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29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2" name="Google Shape;272;p29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29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4" name="Google Shape;274;p29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275" name="Google Shape;275;p29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7" name="Google Shape;37;p3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3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9" name="Google Shape;39;p3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40" name="Google Shape;40;p3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30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1" name="Google Shape;281;p30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30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3" name="Google Shape;283;p30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284" name="Google Shape;284;p30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31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0" name="Google Shape;290;p31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31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92" name="Google Shape;292;p31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293" name="Google Shape;293;p31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32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9" name="Google Shape;299;p32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32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1" name="Google Shape;301;p32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302" name="Google Shape;302;p32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33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8" name="Google Shape;308;p33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33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10" name="Google Shape;310;p33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311" name="Google Shape;311;p33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34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7" name="Google Shape;317;p34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34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19" name="Google Shape;319;p34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320" name="Google Shape;320;p34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35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26" name="Google Shape;326;p35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35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28" name="Google Shape;328;p35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329" name="Google Shape;329;p35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36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5" name="Google Shape;335;p36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Google Shape;336;p36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7" name="Google Shape;337;p36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338" name="Google Shape;338;p36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37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4" name="Google Shape;344;p37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37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46" name="Google Shape;346;p37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347" name="Google Shape;347;p37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38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53" name="Google Shape;353;p38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4" name="Google Shape;354;p38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55" name="Google Shape;355;p38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356" name="Google Shape;356;p38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39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2" name="Google Shape;362;p39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3" name="Google Shape;363;p39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64" name="Google Shape;364;p39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365" name="Google Shape;365;p39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6" name="Google Shape;46;p4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4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4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49" name="Google Shape;49;p4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40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71" name="Google Shape;371;p40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2" name="Google Shape;372;p40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73" name="Google Shape;373;p40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374" name="Google Shape;374;p40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41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1" name="Google Shape;381;p41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p41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3" name="Google Shape;383;p41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384" name="Google Shape;384;p41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42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91" name="Google Shape;391;p42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2" name="Google Shape;392;p42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93" name="Google Shape;393;p42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394" name="Google Shape;394;p42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5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5" name="Google Shape;55;p5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5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7" name="Google Shape;57;p5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58" name="Google Shape;58;p5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6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" name="Google Shape;64;p6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6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" name="Google Shape;66;p6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67" name="Google Shape;67;p6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7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3" name="Google Shape;73;p7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5" name="Google Shape;75;p7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76" name="Google Shape;76;p7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8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p8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8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4" name="Google Shape;84;p8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85" name="Google Shape;85;p8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9:notes"/>
          <p:cNvSpPr/>
          <p:nvPr>
            <p:ph idx="2" type="sldImg"/>
          </p:nvPr>
        </p:nvSpPr>
        <p:spPr>
          <a:xfrm>
            <a:off x="11826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1" name="Google Shape;91;p9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9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3" name="Google Shape;93;p9:notes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2017</a:t>
            </a:r>
            <a:endParaRPr/>
          </a:p>
        </p:txBody>
      </p:sp>
      <p:sp>
        <p:nvSpPr>
          <p:cNvPr id="94" name="Google Shape;94;p9:notes"/>
          <p:cNvSpPr txBox="1"/>
          <p:nvPr>
            <p:ph idx="3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125" lIns="92275" spcFirstLastPara="1" rIns="92275" wrap="square" tIns="46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College Credit Plus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4"/>
          <p:cNvSpPr txBox="1"/>
          <p:nvPr>
            <p:ph type="title"/>
          </p:nvPr>
        </p:nvSpPr>
        <p:spPr>
          <a:xfrm>
            <a:off x="457200" y="457200"/>
            <a:ext cx="82296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200"/>
              <a:buFont typeface="Arial"/>
              <a:buNone/>
              <a:defRPr b="1" sz="4200">
                <a:solidFill>
                  <a:srgbClr val="C000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4"/>
          <p:cNvSpPr txBox="1"/>
          <p:nvPr>
            <p:ph idx="1" type="body"/>
          </p:nvPr>
        </p:nvSpPr>
        <p:spPr>
          <a:xfrm>
            <a:off x="457200" y="1331964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457200" y="457200"/>
            <a:ext cx="8229600" cy="68183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200"/>
              <a:buFont typeface="Arial"/>
              <a:buNone/>
              <a:defRPr b="1" i="0" sz="42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457200" y="13320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31800" lvl="1" marL="9144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31800" lvl="3" marL="18288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31800" lvl="4" marL="22860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2" name="Google Shape;12;p4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5152993" y="5831840"/>
            <a:ext cx="3613218" cy="904582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Relationship Id="rId3" Type="http://schemas.openxmlformats.org/officeDocument/2006/relationships/hyperlink" Target="https://transfercredit.ohio.gov/" TargetMode="Externa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2.xml"/><Relationship Id="rId3" Type="http://schemas.openxmlformats.org/officeDocument/2006/relationships/hyperlink" Target="http://www.ohiohighered.org/ccp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33792" y="398689"/>
            <a:ext cx="6734175" cy="1685925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1"/>
          <p:cNvSpPr txBox="1"/>
          <p:nvPr>
            <p:ph type="title"/>
          </p:nvPr>
        </p:nvSpPr>
        <p:spPr>
          <a:xfrm>
            <a:off x="431800" y="2004100"/>
            <a:ext cx="8229600" cy="44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</a:pPr>
            <a:br>
              <a:rPr i="1" lang="en-US" sz="3600">
                <a:solidFill>
                  <a:schemeClr val="accent1"/>
                </a:solidFill>
              </a:rPr>
            </a:br>
            <a:r>
              <a:rPr i="1" lang="en-US" sz="3600">
                <a:solidFill>
                  <a:schemeClr val="accent1"/>
                </a:solidFill>
              </a:rPr>
              <a:t>Focus Learning Academies </a:t>
            </a:r>
            <a:br>
              <a:rPr i="1" lang="en-US" sz="3600">
                <a:solidFill>
                  <a:schemeClr val="accent1"/>
                </a:solidFill>
              </a:rPr>
            </a:br>
            <a:r>
              <a:rPr i="1" lang="en-US" sz="3600">
                <a:solidFill>
                  <a:schemeClr val="accent1"/>
                </a:solidFill>
              </a:rPr>
              <a:t> &amp; Focus North High School</a:t>
            </a:r>
            <a:br>
              <a:rPr i="1" lang="en-US" sz="3600">
                <a:solidFill>
                  <a:schemeClr val="accent1"/>
                </a:solidFill>
              </a:rPr>
            </a:br>
            <a:br>
              <a:rPr i="1" lang="en-US" sz="3600">
                <a:solidFill>
                  <a:schemeClr val="accent1"/>
                </a:solidFill>
              </a:rPr>
            </a:br>
            <a:r>
              <a:rPr i="1" lang="en-US" sz="3600">
                <a:solidFill>
                  <a:schemeClr val="accent1"/>
                </a:solidFill>
              </a:rPr>
              <a:t>Information for the </a:t>
            </a:r>
            <a:br>
              <a:rPr i="1" lang="en-US" sz="3600">
                <a:solidFill>
                  <a:schemeClr val="accent1"/>
                </a:solidFill>
              </a:rPr>
            </a:br>
            <a:r>
              <a:rPr i="1" lang="en-US" sz="3600">
                <a:solidFill>
                  <a:schemeClr val="accent1"/>
                </a:solidFill>
              </a:rPr>
              <a:t>2024-2025 School Year</a:t>
            </a:r>
            <a:br>
              <a:rPr i="1" lang="en-US" sz="3600">
                <a:solidFill>
                  <a:schemeClr val="accent1"/>
                </a:solidFill>
              </a:rPr>
            </a:br>
            <a:br>
              <a:rPr i="1" lang="en-US" sz="3600">
                <a:solidFill>
                  <a:schemeClr val="accent1"/>
                </a:solidFill>
              </a:rPr>
            </a:br>
            <a:endParaRPr i="1" sz="3600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0"/>
          <p:cNvSpPr txBox="1"/>
          <p:nvPr>
            <p:ph type="title"/>
          </p:nvPr>
        </p:nvSpPr>
        <p:spPr>
          <a:xfrm>
            <a:off x="457200" y="457200"/>
            <a:ext cx="82296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How can students participate?</a:t>
            </a:r>
            <a:endParaRPr/>
          </a:p>
        </p:txBody>
      </p:sp>
      <p:sp>
        <p:nvSpPr>
          <p:cNvPr id="106" name="Google Shape;106;p10"/>
          <p:cNvSpPr txBox="1"/>
          <p:nvPr>
            <p:ph idx="1" type="body"/>
          </p:nvPr>
        </p:nvSpPr>
        <p:spPr>
          <a:xfrm>
            <a:off x="866137" y="1445503"/>
            <a:ext cx="7458354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If a student’s scores are not “college-level,” other conditions may be considered depending on the exam scores and if the student has: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Overall GPA (3.0) or 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Recommendation form/letter	</a:t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1"/>
          <p:cNvSpPr txBox="1"/>
          <p:nvPr>
            <p:ph type="title"/>
          </p:nvPr>
        </p:nvSpPr>
        <p:spPr>
          <a:xfrm>
            <a:off x="457200" y="457200"/>
            <a:ext cx="82296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How can students participate?</a:t>
            </a:r>
            <a:endParaRPr/>
          </a:p>
        </p:txBody>
      </p:sp>
      <p:sp>
        <p:nvSpPr>
          <p:cNvPr id="115" name="Google Shape;115;p11"/>
          <p:cNvSpPr txBox="1"/>
          <p:nvPr>
            <p:ph idx="1" type="body"/>
          </p:nvPr>
        </p:nvSpPr>
        <p:spPr>
          <a:xfrm>
            <a:off x="866137" y="1876824"/>
            <a:ext cx="7541593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Step 2: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Students must apply for admission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Contact the college to learn about their processes, paperwork and deadlines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 u="sng"/>
              <a:t>Colleges have the final decision</a:t>
            </a:r>
            <a:r>
              <a:rPr lang="en-US"/>
              <a:t> on student admission</a:t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type="title"/>
          </p:nvPr>
        </p:nvSpPr>
        <p:spPr>
          <a:xfrm>
            <a:off x="457200" y="457200"/>
            <a:ext cx="82296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How can students participate?</a:t>
            </a:r>
            <a:endParaRPr/>
          </a:p>
        </p:txBody>
      </p:sp>
      <p:sp>
        <p:nvSpPr>
          <p:cNvPr id="124" name="Google Shape;124;p12"/>
          <p:cNvSpPr txBox="1"/>
          <p:nvPr>
            <p:ph idx="1" type="body"/>
          </p:nvPr>
        </p:nvSpPr>
        <p:spPr>
          <a:xfrm>
            <a:off x="866137" y="1876824"/>
            <a:ext cx="7541593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Step 3: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If the student is considered eligible and has been admitted to the college/university, then the college will discuss course options with the student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3"/>
          <p:cNvSpPr txBox="1"/>
          <p:nvPr>
            <p:ph type="title"/>
          </p:nvPr>
        </p:nvSpPr>
        <p:spPr>
          <a:xfrm>
            <a:off x="457200" y="457200"/>
            <a:ext cx="8229600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courses can a student take?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33" name="Google Shape;133;p13"/>
          <p:cNvSpPr txBox="1"/>
          <p:nvPr>
            <p:ph idx="1" type="body"/>
          </p:nvPr>
        </p:nvSpPr>
        <p:spPr>
          <a:xfrm>
            <a:off x="866137" y="1876824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College advisors will help students know which courses they can take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Based on assessment scores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Based on course prerequisites</a:t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4"/>
          <p:cNvSpPr txBox="1"/>
          <p:nvPr>
            <p:ph type="title"/>
          </p:nvPr>
        </p:nvSpPr>
        <p:spPr>
          <a:xfrm>
            <a:off x="457200" y="457200"/>
            <a:ext cx="8229600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courses can a student take?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42" name="Google Shape;142;p14"/>
          <p:cNvSpPr txBox="1"/>
          <p:nvPr>
            <p:ph idx="1" type="body"/>
          </p:nvPr>
        </p:nvSpPr>
        <p:spPr>
          <a:xfrm>
            <a:off x="866137" y="1876824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Courses can satisfy high school graduation requirements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School counselors can help students understand requirements and course substitutions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Schools might have additional requirements in addition to the state minimum</a:t>
            </a:r>
            <a:endParaRPr/>
          </a:p>
          <a:p>
            <a:pPr indent="0" lvl="1" marL="346075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	</a:t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5"/>
          <p:cNvSpPr txBox="1"/>
          <p:nvPr>
            <p:ph type="title"/>
          </p:nvPr>
        </p:nvSpPr>
        <p:spPr>
          <a:xfrm>
            <a:off x="457200" y="457200"/>
            <a:ext cx="8229600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courses can a student take?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51" name="Google Shape;151;p15"/>
          <p:cNvSpPr txBox="1"/>
          <p:nvPr>
            <p:ph idx="1" type="body"/>
          </p:nvPr>
        </p:nvSpPr>
        <p:spPr>
          <a:xfrm>
            <a:off x="866137" y="1876824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Courses must be college-level or non-remedial </a:t>
            </a:r>
            <a:endParaRPr/>
          </a:p>
          <a:p>
            <a:pPr indent="-2270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Courses must be nonreligious </a:t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0" lvl="1" marL="346075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	</a:t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6"/>
          <p:cNvSpPr txBox="1"/>
          <p:nvPr>
            <p:ph type="title"/>
          </p:nvPr>
        </p:nvSpPr>
        <p:spPr>
          <a:xfrm>
            <a:off x="457200" y="457200"/>
            <a:ext cx="82296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are other requirements?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60" name="Google Shape;160;p16"/>
          <p:cNvSpPr txBox="1"/>
          <p:nvPr>
            <p:ph idx="1" type="body"/>
          </p:nvPr>
        </p:nvSpPr>
        <p:spPr>
          <a:xfrm>
            <a:off x="736741" y="1281601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Grades</a:t>
            </a:r>
            <a:endParaRPr/>
          </a:p>
          <a:p>
            <a:pPr indent="-2270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College Credit Plus grades earned in the college course is the same grade that will be on the high school transcript</a:t>
            </a:r>
            <a:endParaRPr/>
          </a:p>
          <a:p>
            <a:pPr indent="-2270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Grades will be factored into the high school and college GPA</a:t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7"/>
          <p:cNvSpPr txBox="1"/>
          <p:nvPr>
            <p:ph type="title"/>
          </p:nvPr>
        </p:nvSpPr>
        <p:spPr>
          <a:xfrm>
            <a:off x="457200" y="457200"/>
            <a:ext cx="82296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are other requirements?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69" name="Google Shape;169;p17"/>
          <p:cNvSpPr txBox="1"/>
          <p:nvPr>
            <p:ph idx="1" type="body"/>
          </p:nvPr>
        </p:nvSpPr>
        <p:spPr>
          <a:xfrm>
            <a:off x="736741" y="1281601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Grades</a:t>
            </a:r>
            <a:endParaRPr/>
          </a:p>
          <a:p>
            <a:pPr indent="-2270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If a high school uses a weighted grading scale for Advanced Placement, International Baccalaureate, or Honors courses in a subject area, 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then College Credit Plus courses in the subject area will be weighted using the same scale</a:t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8"/>
          <p:cNvSpPr txBox="1"/>
          <p:nvPr>
            <p:ph type="title"/>
          </p:nvPr>
        </p:nvSpPr>
        <p:spPr>
          <a:xfrm>
            <a:off x="457200" y="457200"/>
            <a:ext cx="82296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are other requirements?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78" name="Google Shape;178;p18"/>
          <p:cNvSpPr txBox="1"/>
          <p:nvPr>
            <p:ph idx="1" type="body"/>
          </p:nvPr>
        </p:nvSpPr>
        <p:spPr>
          <a:xfrm>
            <a:off x="866137" y="1876824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Students may take College Credit Plus courses in subject areas that will satisfy graduation requirements</a:t>
            </a:r>
            <a:endParaRPr/>
          </a:p>
          <a:p>
            <a:pPr indent="-2270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Students must complete End of Course exams for English, math, and science</a:t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9"/>
          <p:cNvSpPr txBox="1"/>
          <p:nvPr>
            <p:ph type="title"/>
          </p:nvPr>
        </p:nvSpPr>
        <p:spPr>
          <a:xfrm>
            <a:off x="457200" y="457200"/>
            <a:ext cx="8229600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How many classes can students take?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87" name="Google Shape;187;p19"/>
          <p:cNvSpPr txBox="1"/>
          <p:nvPr>
            <p:ph idx="1" type="body"/>
          </p:nvPr>
        </p:nvSpPr>
        <p:spPr>
          <a:xfrm>
            <a:off x="866136" y="1876824"/>
            <a:ext cx="7820663" cy="43102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Students may be enrolled in up to 30 credit hours including high school only courses: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270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maximum number of credits allowable during the program is 120</a:t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188" name="Google Shape;188;p19"/>
          <p:cNvSpPr txBox="1"/>
          <p:nvPr/>
        </p:nvSpPr>
        <p:spPr>
          <a:xfrm>
            <a:off x="451261" y="3491544"/>
            <a:ext cx="8229600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1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30 – (high school credits x 3) = </a:t>
            </a:r>
            <a:endParaRPr/>
          </a:p>
          <a:p>
            <a:pPr indent="0" lvl="0" marL="0" marR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1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Maximum college credit hours</a:t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3813" lvl="0" marL="227013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"/>
          <p:cNvSpPr txBox="1"/>
          <p:nvPr>
            <p:ph type="title"/>
          </p:nvPr>
        </p:nvSpPr>
        <p:spPr>
          <a:xfrm>
            <a:off x="457200" y="457200"/>
            <a:ext cx="82296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is College Credit Plus?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34" name="Google Shape;34;p2"/>
          <p:cNvSpPr txBox="1"/>
          <p:nvPr>
            <p:ph idx="1" type="body"/>
          </p:nvPr>
        </p:nvSpPr>
        <p:spPr>
          <a:xfrm>
            <a:off x="866137" y="1425562"/>
            <a:ext cx="7820663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College Credit Plus is Ohio’s dual credit program 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Students earn high school and college credit at the same time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Students enroll in college courses and adhere to the requirements of the college</a:t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0"/>
          <p:cNvSpPr txBox="1"/>
          <p:nvPr>
            <p:ph type="title"/>
          </p:nvPr>
        </p:nvSpPr>
        <p:spPr>
          <a:xfrm>
            <a:off x="457200" y="457200"/>
            <a:ext cx="8229600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How many classes can students take?</a:t>
            </a:r>
            <a:endParaRPr/>
          </a:p>
        </p:txBody>
      </p:sp>
      <p:sp>
        <p:nvSpPr>
          <p:cNvPr id="197" name="Google Shape;197;p20"/>
          <p:cNvSpPr txBox="1"/>
          <p:nvPr>
            <p:ph idx="1" type="body"/>
          </p:nvPr>
        </p:nvSpPr>
        <p:spPr>
          <a:xfrm>
            <a:off x="457200" y="2018805"/>
            <a:ext cx="8229600" cy="143691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If a student enrolls in more than 30 credit hours:</a:t>
            </a:r>
            <a:endParaRPr/>
          </a:p>
          <a:p>
            <a:pPr indent="-225425" lvl="1" marL="5715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School will discuss with the student whether to:</a:t>
            </a:r>
            <a:endParaRPr/>
          </a:p>
          <a:p>
            <a:pPr indent="-228600" lvl="2" marL="1025525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Drop the course or </a:t>
            </a:r>
            <a:endParaRPr/>
          </a:p>
          <a:p>
            <a:pPr indent="-228600" lvl="2" marL="1025525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Pay for the entire course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1"/>
          <p:cNvSpPr txBox="1"/>
          <p:nvPr>
            <p:ph type="title"/>
          </p:nvPr>
        </p:nvSpPr>
        <p:spPr>
          <a:xfrm>
            <a:off x="457200" y="457200"/>
            <a:ext cx="8229600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How many classes can students take?</a:t>
            </a:r>
            <a:endParaRPr/>
          </a:p>
        </p:txBody>
      </p:sp>
      <p:sp>
        <p:nvSpPr>
          <p:cNvPr id="206" name="Google Shape;206;p21"/>
          <p:cNvSpPr txBox="1"/>
          <p:nvPr>
            <p:ph idx="1" type="body"/>
          </p:nvPr>
        </p:nvSpPr>
        <p:spPr>
          <a:xfrm>
            <a:off x="457200" y="2018805"/>
            <a:ext cx="8229600" cy="143691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If a student enrolls in more than 30 credit hours and PAYS for the course:</a:t>
            </a:r>
            <a:endParaRPr/>
          </a:p>
          <a:p>
            <a:pPr indent="-228600" lvl="2" marL="1025525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Student/family will assume the cost of course credits and books at the college’s standard rates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2"/>
          <p:cNvSpPr txBox="1"/>
          <p:nvPr>
            <p:ph type="title"/>
          </p:nvPr>
        </p:nvSpPr>
        <p:spPr>
          <a:xfrm>
            <a:off x="457200" y="457200"/>
            <a:ext cx="8229600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are differences between high school and college?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215" name="Google Shape;215;p22"/>
          <p:cNvSpPr txBox="1"/>
          <p:nvPr>
            <p:ph idx="1" type="body"/>
          </p:nvPr>
        </p:nvSpPr>
        <p:spPr>
          <a:xfrm>
            <a:off x="866137" y="2127172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Tests: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High School: Tests are sometimes given weekly or at the end of the chapter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College: Tests are generally fewer in number covering more material</a:t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3"/>
          <p:cNvSpPr txBox="1"/>
          <p:nvPr>
            <p:ph type="title"/>
          </p:nvPr>
        </p:nvSpPr>
        <p:spPr>
          <a:xfrm>
            <a:off x="457200" y="457200"/>
            <a:ext cx="8229600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are differences between high school and college?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224" name="Google Shape;224;p23"/>
          <p:cNvSpPr txBox="1"/>
          <p:nvPr>
            <p:ph idx="1" type="body"/>
          </p:nvPr>
        </p:nvSpPr>
        <p:spPr>
          <a:xfrm>
            <a:off x="866137" y="2066783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Study Time: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High School: Required homework ranges between 1 to 3 hours per day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College: Standard rule of 2 to 3 hours of homework for every hour spent in class (3 to 5 hours per day)</a:t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4"/>
          <p:cNvSpPr txBox="1"/>
          <p:nvPr>
            <p:ph type="title"/>
          </p:nvPr>
        </p:nvSpPr>
        <p:spPr>
          <a:xfrm>
            <a:off x="457200" y="457200"/>
            <a:ext cx="8229600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are differences between high school and college?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233" name="Google Shape;233;p24"/>
          <p:cNvSpPr txBox="1"/>
          <p:nvPr>
            <p:ph idx="1" type="body"/>
          </p:nvPr>
        </p:nvSpPr>
        <p:spPr>
          <a:xfrm>
            <a:off x="866137" y="1971893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Knowledge Acquisition: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High School: Information provided mostly in-class. Out-of-class research is minimal.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College: Coursework will generally require more independent thinking, longer writing assignments, and out-of-class research</a:t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5"/>
          <p:cNvSpPr txBox="1"/>
          <p:nvPr>
            <p:ph type="title"/>
          </p:nvPr>
        </p:nvSpPr>
        <p:spPr>
          <a:xfrm>
            <a:off x="457200" y="457200"/>
            <a:ext cx="8229600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are differences between high school and college?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242" name="Google Shape;242;p25"/>
          <p:cNvSpPr txBox="1"/>
          <p:nvPr>
            <p:ph idx="1" type="body"/>
          </p:nvPr>
        </p:nvSpPr>
        <p:spPr>
          <a:xfrm>
            <a:off x="866137" y="1920135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Grades: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High School: Numerous quizzes, tests, and homework assignments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College: Fewer tests and fewer, if any, homework assignments will be used to determine final grades</a:t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6"/>
          <p:cNvSpPr txBox="1"/>
          <p:nvPr>
            <p:ph type="title"/>
          </p:nvPr>
        </p:nvSpPr>
        <p:spPr>
          <a:xfrm>
            <a:off x="457200" y="457200"/>
            <a:ext cx="8229600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are differences between high school and college?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251" name="Google Shape;251;p26"/>
          <p:cNvSpPr txBox="1"/>
          <p:nvPr>
            <p:ph idx="1" type="body"/>
          </p:nvPr>
        </p:nvSpPr>
        <p:spPr>
          <a:xfrm>
            <a:off x="866136" y="2006401"/>
            <a:ext cx="7820663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Parent Role: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High School: Parents are strong advocates working closely with teachers and counselors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College: Parent serves as a mentor and support for the student; the college views the student as independent decision-maker</a:t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7"/>
          <p:cNvSpPr txBox="1"/>
          <p:nvPr>
            <p:ph type="title"/>
          </p:nvPr>
        </p:nvSpPr>
        <p:spPr>
          <a:xfrm>
            <a:off x="457200" y="457200"/>
            <a:ext cx="8229600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are differences between high school and college?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260" name="Google Shape;260;p27"/>
          <p:cNvSpPr txBox="1"/>
          <p:nvPr>
            <p:ph idx="1" type="body"/>
          </p:nvPr>
        </p:nvSpPr>
        <p:spPr>
          <a:xfrm>
            <a:off x="866136" y="2092663"/>
            <a:ext cx="7820663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Parent Role: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College: The Family Education Rights and Privacy Act (FERPA) protects student education records</a:t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8"/>
          <p:cNvSpPr txBox="1"/>
          <p:nvPr>
            <p:ph type="title"/>
          </p:nvPr>
        </p:nvSpPr>
        <p:spPr>
          <a:xfrm>
            <a:off x="457200" y="457200"/>
            <a:ext cx="8229600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are the benefits of participating?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269" name="Google Shape;269;p28"/>
          <p:cNvSpPr txBox="1"/>
          <p:nvPr>
            <p:ph idx="1" type="body"/>
          </p:nvPr>
        </p:nvSpPr>
        <p:spPr>
          <a:xfrm>
            <a:off x="866137" y="1876824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Students can earn high school and college credits at the same time</a:t>
            </a:r>
            <a:endParaRPr/>
          </a:p>
          <a:p>
            <a:pPr indent="-2270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Students can get a “head start” on college degrees or certificates</a:t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9"/>
          <p:cNvSpPr txBox="1"/>
          <p:nvPr>
            <p:ph type="title"/>
          </p:nvPr>
        </p:nvSpPr>
        <p:spPr>
          <a:xfrm>
            <a:off x="457200" y="457200"/>
            <a:ext cx="8229600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are the benefits of participating?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278" name="Google Shape;278;p29"/>
          <p:cNvSpPr txBox="1"/>
          <p:nvPr>
            <p:ph idx="1" type="body"/>
          </p:nvPr>
        </p:nvSpPr>
        <p:spPr>
          <a:xfrm>
            <a:off x="866137" y="1876824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Students can experience college early to understand the expectations of college life</a:t>
            </a:r>
            <a:endParaRPr/>
          </a:p>
          <a:p>
            <a:pPr indent="-2270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Students can save tuition and textbook costs</a:t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"/>
          <p:cNvSpPr txBox="1"/>
          <p:nvPr>
            <p:ph type="title"/>
          </p:nvPr>
        </p:nvSpPr>
        <p:spPr>
          <a:xfrm>
            <a:off x="457200" y="457200"/>
            <a:ext cx="82296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is College Credit Plus?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43" name="Google Shape;43;p3"/>
          <p:cNvSpPr txBox="1"/>
          <p:nvPr>
            <p:ph idx="1" type="body"/>
          </p:nvPr>
        </p:nvSpPr>
        <p:spPr>
          <a:xfrm>
            <a:off x="866137" y="1425562"/>
            <a:ext cx="7820663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Students in Grades 7 through 12: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Must complete an assessment exam and be determined “eligible” for College Credit Plus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May apply to any public college or participating private college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May apply to multiple institutions</a:t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30"/>
          <p:cNvSpPr txBox="1"/>
          <p:nvPr>
            <p:ph type="title"/>
          </p:nvPr>
        </p:nvSpPr>
        <p:spPr>
          <a:xfrm>
            <a:off x="457200" y="457200"/>
            <a:ext cx="8229600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are the consequences of underperforming?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287" name="Google Shape;287;p30"/>
          <p:cNvSpPr txBox="1"/>
          <p:nvPr>
            <p:ph idx="1" type="body"/>
          </p:nvPr>
        </p:nvSpPr>
        <p:spPr>
          <a:xfrm>
            <a:off x="866137" y="1876824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If students fail or withdraw too late from a college course, the district may seek reimbursement for the tuition costs from the student/family</a:t>
            </a:r>
            <a:endParaRPr/>
          </a:p>
          <a:p>
            <a:pPr indent="-2270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grades that students earn are on the college transcript forever</a:t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31"/>
          <p:cNvSpPr txBox="1"/>
          <p:nvPr>
            <p:ph type="title"/>
          </p:nvPr>
        </p:nvSpPr>
        <p:spPr>
          <a:xfrm>
            <a:off x="457200" y="457200"/>
            <a:ext cx="8229600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are the consequences of underperforming?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296" name="Google Shape;296;p31"/>
          <p:cNvSpPr txBox="1"/>
          <p:nvPr>
            <p:ph idx="1" type="body"/>
          </p:nvPr>
        </p:nvSpPr>
        <p:spPr>
          <a:xfrm>
            <a:off x="866137" y="1876824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If students perform poorly, they may be placed on academic probation or dismissal by the college</a:t>
            </a:r>
            <a:endParaRPr/>
          </a:p>
          <a:p>
            <a:pPr indent="-2270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If students fail or withdraw often, future financial aid may be impacted negatively</a:t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32"/>
          <p:cNvSpPr txBox="1"/>
          <p:nvPr>
            <p:ph type="title"/>
          </p:nvPr>
        </p:nvSpPr>
        <p:spPr>
          <a:xfrm>
            <a:off x="457200" y="457200"/>
            <a:ext cx="8229600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are the expenses for College Credit Plus?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305" name="Google Shape;305;p32"/>
          <p:cNvSpPr txBox="1"/>
          <p:nvPr>
            <p:ph idx="1" type="body"/>
          </p:nvPr>
        </p:nvSpPr>
        <p:spPr>
          <a:xfrm>
            <a:off x="866137" y="1876824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At public colleges or universities, no cost to the students/families for tuition, required fees, and books</a:t>
            </a:r>
            <a:endParaRPr/>
          </a:p>
          <a:p>
            <a:pPr indent="-2270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At private colleges or universities, a small cost per credit hour may be charged</a:t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3"/>
          <p:cNvSpPr txBox="1"/>
          <p:nvPr>
            <p:ph type="title"/>
          </p:nvPr>
        </p:nvSpPr>
        <p:spPr>
          <a:xfrm>
            <a:off x="457200" y="457200"/>
            <a:ext cx="8229600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are the expenses for College Credit Plus?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314" name="Google Shape;314;p33"/>
          <p:cNvSpPr txBox="1"/>
          <p:nvPr>
            <p:ph idx="1" type="body"/>
          </p:nvPr>
        </p:nvSpPr>
        <p:spPr>
          <a:xfrm>
            <a:off x="866137" y="1876824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Some optional expenses are the responsibility of the student/family 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Example: Parking and transportation</a:t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4"/>
          <p:cNvSpPr txBox="1"/>
          <p:nvPr>
            <p:ph type="title"/>
          </p:nvPr>
        </p:nvSpPr>
        <p:spPr>
          <a:xfrm>
            <a:off x="457200" y="457200"/>
            <a:ext cx="8229600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are the support services for students?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323" name="Google Shape;323;p34"/>
          <p:cNvSpPr txBox="1"/>
          <p:nvPr>
            <p:ph idx="1" type="body"/>
          </p:nvPr>
        </p:nvSpPr>
        <p:spPr>
          <a:xfrm>
            <a:off x="866137" y="1876824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High school counselors continue to provide assistance to all College Credit Plus students</a:t>
            </a:r>
            <a:endParaRPr/>
          </a:p>
          <a:p>
            <a:pPr indent="-2270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College advisors provide course selection assistance</a:t>
            </a:r>
            <a:endParaRPr/>
          </a:p>
          <a:p>
            <a:pPr indent="-2270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Colleges must provide the same supports to College Credit Plus students as they do other students</a:t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5"/>
          <p:cNvSpPr txBox="1"/>
          <p:nvPr>
            <p:ph type="title"/>
          </p:nvPr>
        </p:nvSpPr>
        <p:spPr>
          <a:xfrm>
            <a:off x="457200" y="457200"/>
            <a:ext cx="82296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about athletic eligibility?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332" name="Google Shape;332;p35"/>
          <p:cNvSpPr txBox="1"/>
          <p:nvPr>
            <p:ph idx="1" type="body"/>
          </p:nvPr>
        </p:nvSpPr>
        <p:spPr>
          <a:xfrm>
            <a:off x="866137" y="1449312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107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Student athletes should:</a:t>
            </a:r>
            <a:endParaRPr/>
          </a:p>
          <a:p>
            <a:pPr indent="-514350" lvl="0" marL="6223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AutoNum type="arabicPeriod"/>
            </a:pPr>
            <a:r>
              <a:rPr lang="en-US"/>
              <a:t>Confirm their school is an Ohio High School Athletic Association (OHSAA) member</a:t>
            </a:r>
            <a:endParaRPr/>
          </a:p>
          <a:p>
            <a:pPr indent="-514350" lvl="0" marL="6223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AutoNum type="arabicPeriod"/>
            </a:pPr>
            <a:r>
              <a:rPr lang="en-US"/>
              <a:t>Learn the OHSAA requirements</a:t>
            </a:r>
            <a:endParaRPr/>
          </a:p>
          <a:p>
            <a:pPr indent="0" lvl="0" marL="10795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0" lvl="0" marL="10795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36"/>
          <p:cNvSpPr txBox="1"/>
          <p:nvPr>
            <p:ph type="title"/>
          </p:nvPr>
        </p:nvSpPr>
        <p:spPr>
          <a:xfrm>
            <a:off x="457200" y="457200"/>
            <a:ext cx="82296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about athletic eligibility?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341" name="Google Shape;341;p36"/>
          <p:cNvSpPr txBox="1"/>
          <p:nvPr>
            <p:ph idx="1" type="body"/>
          </p:nvPr>
        </p:nvSpPr>
        <p:spPr>
          <a:xfrm>
            <a:off x="866137" y="1449312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107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Student athletes should:</a:t>
            </a:r>
            <a:endParaRPr/>
          </a:p>
          <a:p>
            <a:pPr indent="0" lvl="0" marL="10795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3. Know that summer term CCP courses </a:t>
            </a:r>
            <a:r>
              <a:rPr lang="en-US" u="sng"/>
              <a:t>may not </a:t>
            </a:r>
            <a:r>
              <a:rPr lang="en-US"/>
              <a:t>be used to bring a student into compliance with the OHSAA requirements for interscholastic athletic participation</a:t>
            </a:r>
            <a:endParaRPr/>
          </a:p>
          <a:p>
            <a:pPr indent="0" lvl="0" marL="10795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0" lvl="0" marL="10795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37"/>
          <p:cNvSpPr txBox="1"/>
          <p:nvPr>
            <p:ph type="title"/>
          </p:nvPr>
        </p:nvSpPr>
        <p:spPr>
          <a:xfrm>
            <a:off x="457200" y="457200"/>
            <a:ext cx="82296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Will the course credits transfer?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350" name="Google Shape;350;p37"/>
          <p:cNvSpPr txBox="1"/>
          <p:nvPr>
            <p:ph idx="1" type="body"/>
          </p:nvPr>
        </p:nvSpPr>
        <p:spPr>
          <a:xfrm>
            <a:off x="866137" y="1449312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457200" lvl="0" marL="5651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Certain general education and technical courses will transfer especially from one public college to another public college</a:t>
            </a:r>
            <a:endParaRPr/>
          </a:p>
          <a:p>
            <a:pPr indent="-457200" lvl="0" marL="56515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Students must check with colleges to confirm transferability</a:t>
            </a:r>
            <a:endParaRPr/>
          </a:p>
          <a:p>
            <a:pPr indent="-457200" lvl="0" marL="56515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Students should check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https://transfercredit.ohio.gov/</a:t>
            </a:r>
            <a:r>
              <a:rPr lang="en-US" u="sng"/>
              <a:t> </a:t>
            </a:r>
            <a:r>
              <a:rPr lang="en-US"/>
              <a:t>for transfer info</a:t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38"/>
          <p:cNvSpPr txBox="1"/>
          <p:nvPr>
            <p:ph type="title"/>
          </p:nvPr>
        </p:nvSpPr>
        <p:spPr>
          <a:xfrm>
            <a:off x="457200" y="457200"/>
            <a:ext cx="8229600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does being “college-ready” mean?</a:t>
            </a:r>
            <a:endParaRPr/>
          </a:p>
        </p:txBody>
      </p:sp>
      <p:sp>
        <p:nvSpPr>
          <p:cNvPr id="359" name="Google Shape;359;p38"/>
          <p:cNvSpPr txBox="1"/>
          <p:nvPr>
            <p:ph idx="1" type="body"/>
          </p:nvPr>
        </p:nvSpPr>
        <p:spPr>
          <a:xfrm>
            <a:off x="866136" y="1902880"/>
            <a:ext cx="7820663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Being “college-ready” is more than just being academically ready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Consider emotional and social transition and college expectations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Consider time management &amp; organizational skills</a:t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39"/>
          <p:cNvSpPr txBox="1"/>
          <p:nvPr>
            <p:ph type="title"/>
          </p:nvPr>
        </p:nvSpPr>
        <p:spPr>
          <a:xfrm>
            <a:off x="457200" y="457200"/>
            <a:ext cx="8229600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does being “college-ready” mean?</a:t>
            </a:r>
            <a:endParaRPr/>
          </a:p>
        </p:txBody>
      </p:sp>
      <p:sp>
        <p:nvSpPr>
          <p:cNvPr id="368" name="Google Shape;368;p39"/>
          <p:cNvSpPr txBox="1"/>
          <p:nvPr>
            <p:ph idx="1" type="body"/>
          </p:nvPr>
        </p:nvSpPr>
        <p:spPr>
          <a:xfrm>
            <a:off x="866136" y="1902880"/>
            <a:ext cx="7820663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Being “college-ready” is more than just being academically ready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Grades earned in a College Credit Plus course are for high school AND college credit and will be calculated into the student’s GPA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College Credit Plus credits will be utilized in the calculation of financial aid </a:t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"/>
          <p:cNvSpPr txBox="1"/>
          <p:nvPr>
            <p:ph type="title"/>
          </p:nvPr>
        </p:nvSpPr>
        <p:spPr>
          <a:xfrm>
            <a:off x="457200" y="457200"/>
            <a:ext cx="82296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is College Credit Plus?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52" name="Google Shape;52;p4"/>
          <p:cNvSpPr txBox="1"/>
          <p:nvPr>
            <p:ph idx="1" type="body"/>
          </p:nvPr>
        </p:nvSpPr>
        <p:spPr>
          <a:xfrm>
            <a:off x="866137" y="1425562"/>
            <a:ext cx="7820663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Students in Grades 7 through 12: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May choose from a variety of college-level courses (as determined by placement testing)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Must be Ohio residents</a:t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40"/>
          <p:cNvSpPr txBox="1"/>
          <p:nvPr>
            <p:ph type="title"/>
          </p:nvPr>
        </p:nvSpPr>
        <p:spPr>
          <a:xfrm>
            <a:off x="457200" y="457200"/>
            <a:ext cx="82296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are the deadlines?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377" name="Google Shape;377;p40"/>
          <p:cNvSpPr txBox="1"/>
          <p:nvPr>
            <p:ph idx="1" type="body"/>
          </p:nvPr>
        </p:nvSpPr>
        <p:spPr>
          <a:xfrm>
            <a:off x="866137" y="1449312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225" lvl="1" marL="5715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378" name="Google Shape;378;p40"/>
          <p:cNvSpPr txBox="1"/>
          <p:nvPr/>
        </p:nvSpPr>
        <p:spPr>
          <a:xfrm>
            <a:off x="1018537" y="1601712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April </a:t>
            </a:r>
            <a:r>
              <a:rPr lang="en-US" sz="3200">
                <a:solidFill>
                  <a:schemeClr val="dk1"/>
                </a:solidFill>
              </a:rPr>
              <a:t>1</a:t>
            </a: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202</a:t>
            </a:r>
            <a:r>
              <a:rPr lang="en-US" sz="3200">
                <a:solidFill>
                  <a:schemeClr val="dk1"/>
                </a:solidFill>
              </a:rPr>
              <a:t>5</a:t>
            </a:r>
            <a:endParaRPr/>
          </a:p>
          <a:p>
            <a:pPr indent="-225425" lvl="1" marL="5715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Students must complete and return to the school office the </a:t>
            </a:r>
            <a:r>
              <a:rPr b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Intent to Participate</a:t>
            </a: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form</a:t>
            </a:r>
            <a:endParaRPr/>
          </a:p>
          <a:p>
            <a:pPr indent="-227013" lvl="0" marL="227013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Check ACT and SAT dates</a:t>
            </a:r>
            <a:endParaRPr/>
          </a:p>
          <a:p>
            <a:pPr indent="-225425" lvl="1" marL="5715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Test early to meet college/university admission deadlines (if required)</a:t>
            </a:r>
            <a:endParaRPr/>
          </a:p>
          <a:p>
            <a:pPr indent="-23813" lvl="0" marL="227013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3813" lvl="0" marL="227013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3813" lvl="0" marL="227013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3813" lvl="0" marL="227013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225" lvl="1" marL="5715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3813" lvl="0" marL="227013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3813" lvl="0" marL="227013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41"/>
          <p:cNvSpPr txBox="1"/>
          <p:nvPr>
            <p:ph type="title"/>
          </p:nvPr>
        </p:nvSpPr>
        <p:spPr>
          <a:xfrm>
            <a:off x="457200" y="457200"/>
            <a:ext cx="82296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are the deadlines?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387" name="Google Shape;387;p41"/>
          <p:cNvSpPr txBox="1"/>
          <p:nvPr>
            <p:ph idx="1" type="body"/>
          </p:nvPr>
        </p:nvSpPr>
        <p:spPr>
          <a:xfrm>
            <a:off x="866137" y="1449312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225" lvl="1" marL="5715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388" name="Google Shape;388;p41"/>
          <p:cNvSpPr txBox="1"/>
          <p:nvPr/>
        </p:nvSpPr>
        <p:spPr>
          <a:xfrm>
            <a:off x="1018537" y="1601712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College/Universities</a:t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5425" lvl="1" marL="5715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Check each college’s deadline for admission</a:t>
            </a:r>
            <a:endParaRPr/>
          </a:p>
          <a:p>
            <a:pPr indent="-225425" lvl="1" marL="5715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Find out about assessment testing requirements</a:t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5425" lvl="1" marL="5715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Summer semester deadline will be early as classes usually start in May</a:t>
            </a:r>
            <a:endParaRPr/>
          </a:p>
          <a:p>
            <a:pPr indent="-23813" lvl="0" marL="227013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3813" lvl="0" marL="227013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3813" lvl="0" marL="227013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3813" lvl="0" marL="227013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225" lvl="1" marL="5715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3813" lvl="0" marL="227013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3813" lvl="0" marL="227013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42"/>
          <p:cNvSpPr txBox="1"/>
          <p:nvPr>
            <p:ph type="title"/>
          </p:nvPr>
        </p:nvSpPr>
        <p:spPr>
          <a:xfrm>
            <a:off x="457200" y="457200"/>
            <a:ext cx="82296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Do you have other questions?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397" name="Google Shape;397;p42"/>
          <p:cNvSpPr txBox="1"/>
          <p:nvPr>
            <p:ph idx="1" type="body"/>
          </p:nvPr>
        </p:nvSpPr>
        <p:spPr>
          <a:xfrm>
            <a:off x="866137" y="1449312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225" lvl="1" marL="5715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398" name="Google Shape;398;p42"/>
          <p:cNvSpPr txBox="1"/>
          <p:nvPr/>
        </p:nvSpPr>
        <p:spPr>
          <a:xfrm>
            <a:off x="1018537" y="1601712"/>
            <a:ext cx="7375338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3813" lvl="0" marL="227013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3813" lvl="0" marL="227013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3813" lvl="0" marL="227013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225" lvl="1" marL="571500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3813" lvl="0" marL="227013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3813" lvl="0" marL="227013" marR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9" name="Google Shape;399;p42"/>
          <p:cNvSpPr txBox="1"/>
          <p:nvPr/>
        </p:nvSpPr>
        <p:spPr>
          <a:xfrm>
            <a:off x="439006" y="2956016"/>
            <a:ext cx="8229600" cy="7381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www.ohiohighered.org/ccp</a:t>
            </a: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  <a:p>
            <a: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5"/>
          <p:cNvSpPr txBox="1"/>
          <p:nvPr>
            <p:ph type="title"/>
          </p:nvPr>
        </p:nvSpPr>
        <p:spPr>
          <a:xfrm>
            <a:off x="457200" y="457200"/>
            <a:ext cx="82296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is College Credit Plus?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66137" y="1425562"/>
            <a:ext cx="7820663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Students in Grades 7 through 12: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Can earn credit to satisfy both high school and college requirements</a:t>
            </a:r>
            <a:endParaRPr/>
          </a:p>
          <a:p>
            <a:pPr indent="-228600" lvl="2" marL="1025525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3+ Credit Hours = 1 High School Unit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Must successfully complete the courses in order to earn the credit</a:t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6"/>
          <p:cNvSpPr txBox="1"/>
          <p:nvPr>
            <p:ph type="title"/>
          </p:nvPr>
        </p:nvSpPr>
        <p:spPr>
          <a:xfrm>
            <a:off x="457200" y="457200"/>
            <a:ext cx="82296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What is College Credit Plus?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70" name="Google Shape;70;p6"/>
          <p:cNvSpPr txBox="1"/>
          <p:nvPr>
            <p:ph idx="1" type="body"/>
          </p:nvPr>
        </p:nvSpPr>
        <p:spPr>
          <a:xfrm>
            <a:off x="866137" y="1425562"/>
            <a:ext cx="7820663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Students in Grades 7 through 12: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May take classes in the summer, fall, and spring semesters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May take courses at the high school</a:t>
            </a:r>
            <a:r>
              <a:rPr baseline="30000" lang="en-US"/>
              <a:t>1</a:t>
            </a:r>
            <a:r>
              <a:rPr lang="en-US"/>
              <a:t>, college campus, or online</a:t>
            </a:r>
            <a:endParaRPr/>
          </a:p>
          <a:p>
            <a:pPr indent="0" lvl="1" marL="346075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baseline="30000" i="1" lang="en-US" sz="1600"/>
              <a:t>1</a:t>
            </a:r>
            <a:r>
              <a:rPr i="1" lang="en-US" sz="1600"/>
              <a:t>This option is available if the high school has partnered with a college or university to offer college courses at the high school </a:t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7"/>
          <p:cNvSpPr txBox="1"/>
          <p:nvPr>
            <p:ph type="title"/>
          </p:nvPr>
        </p:nvSpPr>
        <p:spPr>
          <a:xfrm>
            <a:off x="457200" y="457200"/>
            <a:ext cx="82296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How can students participate?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79" name="Google Shape;79;p7"/>
          <p:cNvSpPr txBox="1"/>
          <p:nvPr>
            <p:ph idx="1" type="body"/>
          </p:nvPr>
        </p:nvSpPr>
        <p:spPr>
          <a:xfrm>
            <a:off x="866137" y="1876824"/>
            <a:ext cx="7541593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Step 1:</a:t>
            </a:r>
            <a:endParaRPr/>
          </a:p>
          <a:p>
            <a:pPr indent="-2254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</a:pPr>
            <a:r>
              <a:rPr lang="en-US"/>
              <a:t>Students must be “eligible” for College Credit Plus participation based on assessment exam scores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8"/>
          <p:cNvSpPr txBox="1"/>
          <p:nvPr>
            <p:ph type="title"/>
          </p:nvPr>
        </p:nvSpPr>
        <p:spPr>
          <a:xfrm>
            <a:off x="457200" y="457200"/>
            <a:ext cx="82296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How can students participate?</a:t>
            </a:r>
            <a:endParaRPr/>
          </a:p>
        </p:txBody>
      </p:sp>
      <p:sp>
        <p:nvSpPr>
          <p:cNvPr id="88" name="Google Shape;88;p8"/>
          <p:cNvSpPr txBox="1"/>
          <p:nvPr>
            <p:ph idx="1" type="body"/>
          </p:nvPr>
        </p:nvSpPr>
        <p:spPr>
          <a:xfrm>
            <a:off x="866137" y="1876824"/>
            <a:ext cx="7387214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Assessment exam examples:</a:t>
            </a:r>
            <a:endParaRPr/>
          </a:p>
          <a:p>
            <a:pPr indent="-228600" lvl="2" marL="1025525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ACT, SAT, Accuplacer, ALEKS, PlaceU, MapleSoft</a:t>
            </a:r>
            <a:endParaRPr/>
          </a:p>
          <a:p>
            <a:pPr indent="-2270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Each college/university has different exam requirements</a:t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 txBox="1"/>
          <p:nvPr>
            <p:ph type="title"/>
          </p:nvPr>
        </p:nvSpPr>
        <p:spPr>
          <a:xfrm>
            <a:off x="457200" y="457200"/>
            <a:ext cx="82296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rial"/>
              <a:buNone/>
            </a:pPr>
            <a:r>
              <a:rPr lang="en-US">
                <a:solidFill>
                  <a:schemeClr val="accent1"/>
                </a:solidFill>
              </a:rPr>
              <a:t>How can students participate?</a:t>
            </a:r>
            <a:endParaRPr/>
          </a:p>
        </p:txBody>
      </p:sp>
      <p:sp>
        <p:nvSpPr>
          <p:cNvPr id="97" name="Google Shape;97;p9"/>
          <p:cNvSpPr txBox="1"/>
          <p:nvPr>
            <p:ph idx="1" type="body"/>
          </p:nvPr>
        </p:nvSpPr>
        <p:spPr>
          <a:xfrm>
            <a:off x="866137" y="1876824"/>
            <a:ext cx="7387214" cy="3070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27013" lvl="0" marL="22701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Students’ scores must indicate that they are ready for “college-level” courses in at least one subject area</a:t>
            </a:r>
            <a:endParaRPr/>
          </a:p>
          <a:p>
            <a:pPr indent="-2270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Colleges and universities will review students’ scores using statewide standards </a:t>
            </a:r>
            <a:endParaRPr/>
          </a:p>
          <a:p>
            <a:pPr indent="-22225" lvl="1" marL="5715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3813" lvl="0" marL="227013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2013-05-22T22:25:08Z</dcterms:created>
  <dc:creator>Ashley Ramous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0x010100149EC3C34CE31D44B98F9120DD2B7AD0</vt:lpwstr>
  </property>
  <property fmtid="{D5CDD505-2E9C-101B-9397-08002B2CF9AE}" pid="3" name="_dlc_DocIdItemGuid">
    <vt:lpwstr>f21b29a5-e84c-4dae-9ddd-fde94fd128f5</vt:lpwstr>
  </property>
</Properties>
</file>