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8" roundtripDataSignature="AMtx7mjI7VfyAsq01/j66CZr6Qx+caug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customschemas.google.com/relationships/presentationmetadata" Target="metadata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" name="Google Shape;19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21" name="Google Shape;21;p1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2" name="Google Shape;22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1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02" name="Google Shape;102;p10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03" name="Google Shape;103;p10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1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11" name="Google Shape;111;p11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12" name="Google Shape;112;p1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1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120" name="Google Shape;120;p12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21" name="Google Shape;121;p1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1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29" name="Google Shape;129;p13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30" name="Google Shape;130;p1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1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38" name="Google Shape;138;p14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39" name="Google Shape;139;p1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1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147" name="Google Shape;147;p15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48" name="Google Shape;148;p1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p1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156" name="Google Shape;156;p16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57" name="Google Shape;157;p1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" name="Google Shape;163;p1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7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165" name="Google Shape;165;p17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66" name="Google Shape;166;p17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1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174" name="Google Shape;174;p18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75" name="Google Shape;175;p1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1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9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183" name="Google Shape;183;p19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84" name="Google Shape;184;p1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" name="Google Shape;28;p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30" name="Google Shape;30;p2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1" name="Google Shape;31;p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p2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193" name="Google Shape;193;p20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194" name="Google Shape;194;p20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0" name="Google Shape;200;p2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202" name="Google Shape;202;p21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03" name="Google Shape;203;p2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9" name="Google Shape;209;p2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211" name="Google Shape;211;p22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12" name="Google Shape;212;p2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p2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220" name="Google Shape;220;p23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21" name="Google Shape;221;p2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2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229" name="Google Shape;229;p24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30" name="Google Shape;230;p2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p2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238" name="Google Shape;238;p25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39" name="Google Shape;239;p2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Google Shape;245;p2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247" name="Google Shape;247;p26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48" name="Google Shape;248;p2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4" name="Google Shape;254;p2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7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256" name="Google Shape;256;p27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57" name="Google Shape;257;p27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2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265" name="Google Shape;265;p28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66" name="Google Shape;266;p2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2" name="Google Shape;272;p2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9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274" name="Google Shape;274;p29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75" name="Google Shape;275;p2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" name="Google Shape;37;p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39" name="Google Shape;39;p3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40" name="Google Shape;40;p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p3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3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283" name="Google Shape;283;p30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84" name="Google Shape;284;p30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0" name="Google Shape;290;p3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3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sp>
        <p:nvSpPr>
          <p:cNvPr id="292" name="Google Shape;292;p31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293" name="Google Shape;293;p3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9" name="Google Shape;299;p3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3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  <p:sp>
        <p:nvSpPr>
          <p:cNvPr id="301" name="Google Shape;301;p32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02" name="Google Shape;302;p3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8" name="Google Shape;308;p3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3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sp>
        <p:nvSpPr>
          <p:cNvPr id="310" name="Google Shape;310;p33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11" name="Google Shape;311;p3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7" name="Google Shape;317;p3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3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sp>
        <p:nvSpPr>
          <p:cNvPr id="319" name="Google Shape;319;p34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20" name="Google Shape;320;p3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6" name="Google Shape;326;p3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sp>
        <p:nvSpPr>
          <p:cNvPr id="328" name="Google Shape;328;p35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29" name="Google Shape;329;p3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5" name="Google Shape;335;p3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sp>
        <p:nvSpPr>
          <p:cNvPr id="337" name="Google Shape;337;p36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38" name="Google Shape;338;p3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4" name="Google Shape;344;p3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37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  <p:sp>
        <p:nvSpPr>
          <p:cNvPr id="346" name="Google Shape;346;p37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47" name="Google Shape;347;p37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3" name="Google Shape;353;p3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3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  <p:sp>
        <p:nvSpPr>
          <p:cNvPr id="355" name="Google Shape;355;p38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56" name="Google Shape;356;p3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2" name="Google Shape;362;p3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39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  <p:sp>
        <p:nvSpPr>
          <p:cNvPr id="364" name="Google Shape;364;p39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65" name="Google Shape;365;p3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48" name="Google Shape;48;p4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49" name="Google Shape;49;p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1" name="Google Shape;371;p4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4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  <p:sp>
        <p:nvSpPr>
          <p:cNvPr id="373" name="Google Shape;373;p40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74" name="Google Shape;374;p40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1" name="Google Shape;381;p4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4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  <p:sp>
        <p:nvSpPr>
          <p:cNvPr id="383" name="Google Shape;383;p41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84" name="Google Shape;384;p4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1" name="Google Shape;391;p4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4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  <p:sp>
        <p:nvSpPr>
          <p:cNvPr id="393" name="Google Shape;393;p42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394" name="Google Shape;394;p4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p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57" name="Google Shape;57;p5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58" name="Google Shape;58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66" name="Google Shape;66;p6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67" name="Google Shape;67;p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75" name="Google Shape;75;p7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76" name="Google Shape;76;p7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84" name="Google Shape;84;p8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85" name="Google Shape;85;p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9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93" name="Google Shape;93;p9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September 2017</a:t>
            </a:r>
            <a:endParaRPr/>
          </a:p>
        </p:txBody>
      </p:sp>
      <p:sp>
        <p:nvSpPr>
          <p:cNvPr id="94" name="Google Shape;94;p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College Credit Plus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4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200"/>
              <a:buFont typeface="Arial"/>
              <a:buNone/>
              <a:defRPr sz="4200" b="1">
                <a:solidFill>
                  <a:srgbClr val="C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4"/>
          <p:cNvSpPr txBox="1">
            <a:spLocks noGrp="1"/>
          </p:cNvSpPr>
          <p:nvPr>
            <p:ph type="body" idx="1"/>
          </p:nvPr>
        </p:nvSpPr>
        <p:spPr>
          <a:xfrm>
            <a:off x="457200" y="133196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81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200"/>
              <a:buFont typeface="Arial"/>
              <a:buNone/>
              <a:defRPr sz="42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3"/>
          <p:cNvSpPr txBox="1">
            <a:spLocks noGrp="1"/>
          </p:cNvSpPr>
          <p:nvPr>
            <p:ph type="body" idx="1"/>
          </p:nvPr>
        </p:nvSpPr>
        <p:spPr>
          <a:xfrm>
            <a:off x="457200" y="13320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52993" y="5831840"/>
            <a:ext cx="3613218" cy="90458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fercredit.ohio.gov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iohighered.org/ccp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133792" y="398689"/>
            <a:ext cx="6734175" cy="168592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"/>
          <p:cNvSpPr txBox="1">
            <a:spLocks noGrp="1"/>
          </p:cNvSpPr>
          <p:nvPr>
            <p:ph type="title"/>
          </p:nvPr>
        </p:nvSpPr>
        <p:spPr>
          <a:xfrm>
            <a:off x="431800" y="2004100"/>
            <a:ext cx="8229600" cy="443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</a:pPr>
            <a:br>
              <a:rPr lang="en-US" sz="3600" i="1" dirty="0">
                <a:solidFill>
                  <a:schemeClr val="accent1"/>
                </a:solidFill>
              </a:rPr>
            </a:br>
            <a:br>
              <a:rPr lang="en-US" sz="3600" i="1" dirty="0">
                <a:solidFill>
                  <a:schemeClr val="accent1"/>
                </a:solidFill>
              </a:rPr>
            </a:br>
            <a:r>
              <a:rPr lang="en-US" sz="3600" i="1" dirty="0">
                <a:solidFill>
                  <a:schemeClr val="accent1"/>
                </a:solidFill>
              </a:rPr>
              <a:t>Focus Learning Academies </a:t>
            </a:r>
            <a:br>
              <a:rPr lang="en-US" sz="3600" i="1" dirty="0">
                <a:solidFill>
                  <a:schemeClr val="accent1"/>
                </a:solidFill>
              </a:rPr>
            </a:br>
            <a:r>
              <a:rPr lang="en-US" sz="3600" i="1" dirty="0">
                <a:solidFill>
                  <a:schemeClr val="accent1"/>
                </a:solidFill>
              </a:rPr>
              <a:t> &amp; Focus North High School</a:t>
            </a:r>
            <a:br>
              <a:rPr lang="en-US" sz="3600" i="1" dirty="0">
                <a:solidFill>
                  <a:schemeClr val="accent1"/>
                </a:solidFill>
              </a:rPr>
            </a:br>
            <a:br>
              <a:rPr lang="en-US" sz="3600" i="1" dirty="0">
                <a:solidFill>
                  <a:schemeClr val="accent1"/>
                </a:solidFill>
              </a:rPr>
            </a:br>
            <a:br>
              <a:rPr lang="en-US" sz="3600" i="1" dirty="0">
                <a:solidFill>
                  <a:schemeClr val="accent1"/>
                </a:solidFill>
              </a:rPr>
            </a:br>
            <a:br>
              <a:rPr lang="en-US" sz="3600" i="1" dirty="0">
                <a:solidFill>
                  <a:schemeClr val="accent1"/>
                </a:solidFill>
              </a:rPr>
            </a:br>
            <a:endParaRPr sz="3600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/>
          </a:p>
        </p:txBody>
      </p:sp>
      <p:sp>
        <p:nvSpPr>
          <p:cNvPr id="106" name="Google Shape;106;p10"/>
          <p:cNvSpPr txBox="1">
            <a:spLocks noGrp="1"/>
          </p:cNvSpPr>
          <p:nvPr>
            <p:ph type="body" idx="1"/>
          </p:nvPr>
        </p:nvSpPr>
        <p:spPr>
          <a:xfrm>
            <a:off x="866137" y="1445503"/>
            <a:ext cx="7458354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a student’s scores are not “college-level,” other conditions may be considered depending on the exam scores and if the student has: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Overall GPA (3.0) or 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Recommendation form/letter	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/>
          </a:p>
        </p:txBody>
      </p:sp>
      <p:sp>
        <p:nvSpPr>
          <p:cNvPr id="115" name="Google Shape;115;p11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54159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Step 2: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Students must apply for admission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Contact the college to learn about their processes, paperwork and deadlines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 u="sng"/>
              <a:t>Colleges have the final decision</a:t>
            </a:r>
            <a:r>
              <a:rPr lang="en-US"/>
              <a:t> on student admission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/>
          </a:p>
        </p:txBody>
      </p:sp>
      <p:sp>
        <p:nvSpPr>
          <p:cNvPr id="124" name="Google Shape;124;p12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54159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Step 3: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If the student is considered eligible and has been admitted to the college/university, then the college will discuss course options with the student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courses can a student take?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33" name="Google Shape;133;p13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 advisors will help students know which courses they can take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Based on assessment scores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Based on course prerequisites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courses can a student take?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42" name="Google Shape;142;p14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Courses can satisfy high school graduation requirements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School counselors can help students understand requirements and course substitutions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Schools might have additional requirements in addition to the state minimum</a:t>
            </a:r>
            <a:endParaRPr/>
          </a:p>
          <a:p>
            <a:pPr marL="346075" lvl="1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courses can a student take?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51" name="Google Shape;151;p15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Courses must be college-level or non-remedial 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Courses must be nonreligious 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6075" lvl="1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	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6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other requirements?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60" name="Google Shape;160;p16"/>
          <p:cNvSpPr txBox="1">
            <a:spLocks noGrp="1"/>
          </p:cNvSpPr>
          <p:nvPr>
            <p:ph type="body" idx="1"/>
          </p:nvPr>
        </p:nvSpPr>
        <p:spPr>
          <a:xfrm>
            <a:off x="736741" y="1281601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Grades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 Credit Plus grades earned in the college course is the same grade that will be on the high school transcript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Grades will be factored into the high school and college GPA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7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other requirements?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69" name="Google Shape;169;p17"/>
          <p:cNvSpPr txBox="1">
            <a:spLocks noGrp="1"/>
          </p:cNvSpPr>
          <p:nvPr>
            <p:ph type="body" idx="1"/>
          </p:nvPr>
        </p:nvSpPr>
        <p:spPr>
          <a:xfrm>
            <a:off x="736741" y="1281601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Grades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a high school uses a weighted grading scale for Advanced Placement, International Baccalaureate, or Honors courses in a subject area, 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then College Credit Plus courses in the subject area will be weighted using the same scale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other requirements?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78" name="Google Shape;178;p18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may take College Credit Plus courses in subject areas that will satisfy graduation requirements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must complete End of Course exams for English, math, and science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9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many classes can students take?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87" name="Google Shape;187;p19"/>
          <p:cNvSpPr txBox="1">
            <a:spLocks noGrp="1"/>
          </p:cNvSpPr>
          <p:nvPr>
            <p:ph type="body" idx="1"/>
          </p:nvPr>
        </p:nvSpPr>
        <p:spPr>
          <a:xfrm>
            <a:off x="866136" y="1876824"/>
            <a:ext cx="7820663" cy="4310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may be enrolled in up to 30 credit hours including high school only courses: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maximum number of credits allowable during the program is 120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188" name="Google Shape;188;p19"/>
          <p:cNvSpPr txBox="1"/>
          <p:nvPr/>
        </p:nvSpPr>
        <p:spPr>
          <a:xfrm>
            <a:off x="451261" y="3491544"/>
            <a:ext cx="8229600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 – (high school credits x 3) = </a:t>
            </a:r>
            <a:endParaRPr/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Maximum college credit hours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is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4" name="Google Shape;34;p2"/>
          <p:cNvSpPr txBox="1">
            <a:spLocks noGrp="1"/>
          </p:cNvSpPr>
          <p:nvPr>
            <p:ph type="body" idx="1"/>
          </p:nvPr>
        </p:nvSpPr>
        <p:spPr>
          <a:xfrm>
            <a:off x="866137" y="1425562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 Credit Plus is Ohio’s dual credit program 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Students earn high school and college credit at the same time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Students enroll in college courses and adhere to the requirements of the college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0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many classes can students take?</a:t>
            </a:r>
            <a:endParaRPr/>
          </a:p>
        </p:txBody>
      </p:sp>
      <p:sp>
        <p:nvSpPr>
          <p:cNvPr id="197" name="Google Shape;197;p20"/>
          <p:cNvSpPr txBox="1">
            <a:spLocks noGrp="1"/>
          </p:cNvSpPr>
          <p:nvPr>
            <p:ph type="body" idx="1"/>
          </p:nvPr>
        </p:nvSpPr>
        <p:spPr>
          <a:xfrm>
            <a:off x="457200" y="2018805"/>
            <a:ext cx="8229600" cy="1436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a student enrolls in more than 30 credit hours:</a:t>
            </a:r>
            <a:endParaRPr/>
          </a:p>
          <a:p>
            <a:pPr marL="571500" lvl="1" indent="-225425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School will discuss with the student whether to:</a:t>
            </a:r>
            <a:endParaRPr/>
          </a:p>
          <a:p>
            <a:pPr marL="1025525" lvl="2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Drop the course or </a:t>
            </a:r>
            <a:endParaRPr/>
          </a:p>
          <a:p>
            <a:pPr marL="1025525" lvl="2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Pay for the entire course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1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many classes can students take?</a:t>
            </a:r>
            <a:endParaRPr/>
          </a:p>
        </p:txBody>
      </p:sp>
      <p:sp>
        <p:nvSpPr>
          <p:cNvPr id="206" name="Google Shape;206;p21"/>
          <p:cNvSpPr txBox="1">
            <a:spLocks noGrp="1"/>
          </p:cNvSpPr>
          <p:nvPr>
            <p:ph type="body" idx="1"/>
          </p:nvPr>
        </p:nvSpPr>
        <p:spPr>
          <a:xfrm>
            <a:off x="457200" y="2018805"/>
            <a:ext cx="8229600" cy="1436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a student enrolls in more than 30 credit hours and PAYS for the course:</a:t>
            </a:r>
            <a:endParaRPr/>
          </a:p>
          <a:p>
            <a:pPr marL="1025525" lvl="2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Student/family will assume the cost of course credits and books at the college’s standard rates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2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15" name="Google Shape;215;p22"/>
          <p:cNvSpPr txBox="1">
            <a:spLocks noGrp="1"/>
          </p:cNvSpPr>
          <p:nvPr>
            <p:ph type="body" idx="1"/>
          </p:nvPr>
        </p:nvSpPr>
        <p:spPr>
          <a:xfrm>
            <a:off x="866137" y="212717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Tests: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High School: Tests are sometimes given weekly or at the end of the chapter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Tests are generally fewer in number covering more material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3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24" name="Google Shape;224;p23"/>
          <p:cNvSpPr txBox="1">
            <a:spLocks noGrp="1"/>
          </p:cNvSpPr>
          <p:nvPr>
            <p:ph type="body" idx="1"/>
          </p:nvPr>
        </p:nvSpPr>
        <p:spPr>
          <a:xfrm>
            <a:off x="866137" y="2066783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Study Time: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High School: Required homework ranges between 1 to 3 hours per day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Standard rule of 2 to 3 hours of homework for every hour spent in class (3 to 5 hours per day)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4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33" name="Google Shape;233;p24"/>
          <p:cNvSpPr txBox="1">
            <a:spLocks noGrp="1"/>
          </p:cNvSpPr>
          <p:nvPr>
            <p:ph type="body" idx="1"/>
          </p:nvPr>
        </p:nvSpPr>
        <p:spPr>
          <a:xfrm>
            <a:off x="866137" y="1971893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Knowledge Acquisition: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High School: Information provided mostly in-class. Out-of-class research is minimal.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Coursework will generally require more independent thinking, longer writing assignments, and out-of-class research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5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42" name="Google Shape;242;p25"/>
          <p:cNvSpPr txBox="1">
            <a:spLocks noGrp="1"/>
          </p:cNvSpPr>
          <p:nvPr>
            <p:ph type="body" idx="1"/>
          </p:nvPr>
        </p:nvSpPr>
        <p:spPr>
          <a:xfrm>
            <a:off x="866137" y="1920135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Grades: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High School: Numerous quizzes, tests, and homework assignments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Fewer tests and fewer, if any, homework assignments will be used to determine final grades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6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51" name="Google Shape;251;p26"/>
          <p:cNvSpPr txBox="1">
            <a:spLocks noGrp="1"/>
          </p:cNvSpPr>
          <p:nvPr>
            <p:ph type="body" idx="1"/>
          </p:nvPr>
        </p:nvSpPr>
        <p:spPr>
          <a:xfrm>
            <a:off x="866136" y="2006401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Parent Role: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High School: Parents are strong advocates working closely with teachers and counselors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Parent serves as a mentor and support for the student; the college views the student as independent decision-maker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7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differences between high school and college?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60" name="Google Shape;260;p27"/>
          <p:cNvSpPr txBox="1">
            <a:spLocks noGrp="1"/>
          </p:cNvSpPr>
          <p:nvPr>
            <p:ph type="body" idx="1"/>
          </p:nvPr>
        </p:nvSpPr>
        <p:spPr>
          <a:xfrm>
            <a:off x="866136" y="2092663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Parent Role: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College: The Family Education Rights and Privacy Act (FERPA) protects student education records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8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benefits of participating?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69" name="Google Shape;269;p28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can earn high school and college credits at the same time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can get a “head start” on college degrees or certificates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9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benefits of participating?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78" name="Google Shape;278;p29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can experience college early to understand the expectations of college life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can save tuition and textbook costs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is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43" name="Google Shape;43;p3"/>
          <p:cNvSpPr txBox="1">
            <a:spLocks noGrp="1"/>
          </p:cNvSpPr>
          <p:nvPr>
            <p:ph type="body" idx="1"/>
          </p:nvPr>
        </p:nvSpPr>
        <p:spPr>
          <a:xfrm>
            <a:off x="866137" y="1425562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in Grades 7 through 12: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Must complete an assessment exam and be determined “eligible” for College Credit Plus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May apply to any public college or participating private college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May apply to multiple institutions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0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consequences of underperforming?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87" name="Google Shape;287;p30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students fail or withdraw too late from a college course, the district may seek reimbursement for the tuition costs from the student/family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grades that students earn are on the college transcript forever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1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consequences of underperforming?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96" name="Google Shape;296;p31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students perform poorly, they may be placed on academic probation or dismissal by the college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If students fail or withdraw often, future financial aid may be impacted negatively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2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expenses for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05" name="Google Shape;305;p32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At public colleges or universities, no cost to the students/families for tuition, required fees, and books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At private colleges or universities, a small cost per credit hour may be charged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3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expenses for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14" name="Google Shape;314;p33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Some optional expenses are the responsibility of the student/family 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Example: Parking and transportation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4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support services for students?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23" name="Google Shape;323;p34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High school counselors continue to provide assistance to all College Credit Plus students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 advisors provide course selection assistance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Colleges must provide the same supports to College Credit Plus students as they do other students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5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about athletic eligibility?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32" name="Google Shape;332;p35"/>
          <p:cNvSpPr txBox="1">
            <a:spLocks noGrp="1"/>
          </p:cNvSpPr>
          <p:nvPr>
            <p:ph type="body" idx="1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79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Student athletes should:</a:t>
            </a:r>
            <a:endParaRPr/>
          </a:p>
          <a:p>
            <a:pPr marL="62230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lang="en-US"/>
              <a:t>Confirm their school is an Ohio High School Athletic Association (OHSAA) member</a:t>
            </a:r>
            <a:endParaRPr/>
          </a:p>
          <a:p>
            <a:pPr marL="622300" lvl="0" indent="-51435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lang="en-US"/>
              <a:t>Learn the OHSAA requirements</a:t>
            </a:r>
            <a:endParaRPr/>
          </a:p>
          <a:p>
            <a:pPr marL="10795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10795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6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about athletic eligibility?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41" name="Google Shape;341;p36"/>
          <p:cNvSpPr txBox="1">
            <a:spLocks noGrp="1"/>
          </p:cNvSpPr>
          <p:nvPr>
            <p:ph type="body" idx="1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795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Student athletes should:</a:t>
            </a:r>
            <a:endParaRPr/>
          </a:p>
          <a:p>
            <a:pPr marL="10795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3. Know that summer term CCP courses </a:t>
            </a:r>
            <a:r>
              <a:rPr lang="en-US" u="sng"/>
              <a:t>may not </a:t>
            </a:r>
            <a:r>
              <a:rPr lang="en-US"/>
              <a:t>be used to bring a student into compliance with the OHSAA requirements for interscholastic athletic participation</a:t>
            </a:r>
            <a:endParaRPr/>
          </a:p>
          <a:p>
            <a:pPr marL="10795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10795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7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Will the course credits transfer?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50" name="Google Shape;350;p37"/>
          <p:cNvSpPr txBox="1">
            <a:spLocks noGrp="1"/>
          </p:cNvSpPr>
          <p:nvPr>
            <p:ph type="body" idx="1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6515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Certain general education and technical courses will transfer especially from one public college to another public college</a:t>
            </a:r>
            <a:endParaRPr/>
          </a:p>
          <a:p>
            <a:pPr marL="56515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must check with colleges to confirm transferability</a:t>
            </a:r>
            <a:endParaRPr/>
          </a:p>
          <a:p>
            <a:pPr marL="56515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should check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https://transfercredit.ohio.gov/</a:t>
            </a:r>
            <a:r>
              <a:rPr lang="en-US" u="sng"/>
              <a:t> </a:t>
            </a:r>
            <a:r>
              <a:rPr lang="en-US"/>
              <a:t>for transfer info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8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does being “college-ready” mean?</a:t>
            </a:r>
            <a:endParaRPr/>
          </a:p>
        </p:txBody>
      </p:sp>
      <p:sp>
        <p:nvSpPr>
          <p:cNvPr id="359" name="Google Shape;359;p38"/>
          <p:cNvSpPr txBox="1">
            <a:spLocks noGrp="1"/>
          </p:cNvSpPr>
          <p:nvPr>
            <p:ph type="body" idx="1"/>
          </p:nvPr>
        </p:nvSpPr>
        <p:spPr>
          <a:xfrm>
            <a:off x="866136" y="1902880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Being “college-ready” is more than just being academically ready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Consider emotional and social transition and college expectations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Consider time management &amp; organizational skills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9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29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does being “college-ready” mean?</a:t>
            </a:r>
            <a:endParaRPr/>
          </a:p>
        </p:txBody>
      </p:sp>
      <p:sp>
        <p:nvSpPr>
          <p:cNvPr id="368" name="Google Shape;368;p39"/>
          <p:cNvSpPr txBox="1">
            <a:spLocks noGrp="1"/>
          </p:cNvSpPr>
          <p:nvPr>
            <p:ph type="body" idx="1"/>
          </p:nvPr>
        </p:nvSpPr>
        <p:spPr>
          <a:xfrm>
            <a:off x="866136" y="1902880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Being “college-ready” is more than just being academically ready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Grades earned in a College Credit Plus course are for high school AND college credit and will be calculated into the student’s GPA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College Credit Plus credits will be utilized in the calculation of financial aid 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is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866137" y="1425562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in Grades 7 through 12: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May choose from a variety of college-level courses (as determined by placement testing)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Must be Ohio residents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40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deadlines?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77" name="Google Shape;377;p40"/>
          <p:cNvSpPr txBox="1">
            <a:spLocks noGrp="1"/>
          </p:cNvSpPr>
          <p:nvPr>
            <p:ph type="body" idx="1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222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378" name="Google Shape;378;p40"/>
          <p:cNvSpPr txBox="1"/>
          <p:nvPr/>
        </p:nvSpPr>
        <p:spPr>
          <a:xfrm>
            <a:off x="1018537" y="16017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marR="0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April </a:t>
            </a:r>
            <a:r>
              <a:rPr lang="en-US" sz="3200" dirty="0">
                <a:solidFill>
                  <a:schemeClr val="dk1"/>
                </a:solidFill>
              </a:rPr>
              <a:t>1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endParaRPr dirty="0"/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must complete and return to the school office the 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Intent to Participate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form</a:t>
            </a:r>
            <a:endParaRPr dirty="0"/>
          </a:p>
          <a:p>
            <a:pPr marL="227013" marR="0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 ACT and SAT dates</a:t>
            </a:r>
            <a:endParaRPr dirty="0"/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 early to meet college/university admission deadlines (if required)</a:t>
            </a:r>
            <a:endParaRPr dirty="0"/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41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are the deadlines?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87" name="Google Shape;387;p41"/>
          <p:cNvSpPr txBox="1">
            <a:spLocks noGrp="1"/>
          </p:cNvSpPr>
          <p:nvPr>
            <p:ph type="body" idx="1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222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388" name="Google Shape;388;p41"/>
          <p:cNvSpPr txBox="1"/>
          <p:nvPr/>
        </p:nvSpPr>
        <p:spPr>
          <a:xfrm>
            <a:off x="1018537" y="16017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marR="0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College/Universities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 each college’s deadline for admission</a:t>
            </a:r>
            <a:endParaRPr/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Find out about assessment testing requirements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semester deadline will be early as classes usually start in May</a:t>
            </a:r>
            <a:endParaRPr/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42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Do you have other questions?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397" name="Google Shape;397;p42"/>
          <p:cNvSpPr txBox="1">
            <a:spLocks noGrp="1"/>
          </p:cNvSpPr>
          <p:nvPr>
            <p:ph type="body" idx="1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222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398" name="Google Shape;398;p42"/>
          <p:cNvSpPr txBox="1"/>
          <p:nvPr/>
        </p:nvSpPr>
        <p:spPr>
          <a:xfrm>
            <a:off x="1018537" y="16017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marR="0" lvl="0" indent="-238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42"/>
          <p:cNvSpPr txBox="1"/>
          <p:nvPr/>
        </p:nvSpPr>
        <p:spPr>
          <a:xfrm>
            <a:off x="439006" y="2956016"/>
            <a:ext cx="8229600" cy="73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www.ohiohighered.org/ccp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is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66137" y="1425562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in Grades 7 through 12: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Can earn credit to satisfy both high school and college requirements</a:t>
            </a:r>
            <a:endParaRPr/>
          </a:p>
          <a:p>
            <a:pPr marL="1025525" lvl="2" indent="-228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3+ Credit Hours = 1 High School Unit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Must successfully complete the courses in order to earn the credit</a:t>
            </a: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What is College Credit Plus?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70" name="Google Shape;70;p6"/>
          <p:cNvSpPr txBox="1">
            <a:spLocks noGrp="1"/>
          </p:cNvSpPr>
          <p:nvPr>
            <p:ph type="body" idx="1"/>
          </p:nvPr>
        </p:nvSpPr>
        <p:spPr>
          <a:xfrm>
            <a:off x="866137" y="1425562"/>
            <a:ext cx="782066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 in Grades 7 through 12: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May take classes in the summer, fall, and spring semesters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May take courses at the high school</a:t>
            </a:r>
            <a:r>
              <a:rPr lang="en-US" baseline="30000"/>
              <a:t>1</a:t>
            </a:r>
            <a:r>
              <a:rPr lang="en-US"/>
              <a:t>, college campus, or online</a:t>
            </a:r>
            <a:endParaRPr/>
          </a:p>
          <a:p>
            <a:pPr marL="346075" lvl="1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 i="1" baseline="30000"/>
              <a:t>1</a:t>
            </a:r>
            <a:r>
              <a:rPr lang="en-US" sz="1600" i="1"/>
              <a:t>This option is available if the high school has partnered with a college or university to offer college courses at the high school 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79" name="Google Shape;79;p7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541593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Step 1:</a:t>
            </a:r>
            <a:endParaRPr/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</a:pPr>
            <a:r>
              <a:rPr lang="en-US"/>
              <a:t>Students must be “eligible” for College Credit Plus participation based on assessment exam scores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8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/>
          </a:p>
        </p:txBody>
      </p:sp>
      <p:sp>
        <p:nvSpPr>
          <p:cNvPr id="88" name="Google Shape;88;p8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87214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Assessment exam examples:</a:t>
            </a:r>
            <a:endParaRPr/>
          </a:p>
          <a:p>
            <a:pPr marL="1025525" lvl="2" indent="-228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ACT, SAT, Accuplacer, ALEKS, PlaceU, MapleSoft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Each college/university has different exam requirements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</a:rPr>
              <a:t>How can students participate?</a:t>
            </a:r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1"/>
          </p:nvPr>
        </p:nvSpPr>
        <p:spPr>
          <a:xfrm>
            <a:off x="866137" y="1876824"/>
            <a:ext cx="7387214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Students’ scores must indicate that they are ready for “college-level” courses in at least one subject area</a:t>
            </a:r>
            <a:endParaRPr/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Colleges and universities will review students’ scores using statewide standards </a:t>
            </a:r>
            <a:endParaRPr/>
          </a:p>
          <a:p>
            <a:pPr marL="57150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1780</Words>
  <Application>Microsoft Office PowerPoint</Application>
  <PresentationFormat>On-screen Show (4:3)</PresentationFormat>
  <Paragraphs>469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Office Theme</vt:lpstr>
      <vt:lpstr>  Focus Learning Academies   &amp; Focus North High School    </vt:lpstr>
      <vt:lpstr>What is College Credit Plus?</vt:lpstr>
      <vt:lpstr>What is College Credit Plus?</vt:lpstr>
      <vt:lpstr>What is College Credit Plus?</vt:lpstr>
      <vt:lpstr>What is College Credit Plus?</vt:lpstr>
      <vt:lpstr>What is College Credit Plus?</vt:lpstr>
      <vt:lpstr>How can students participate?</vt:lpstr>
      <vt:lpstr>How can students participate?</vt:lpstr>
      <vt:lpstr>How can students participate?</vt:lpstr>
      <vt:lpstr>How can students participate?</vt:lpstr>
      <vt:lpstr>How can students participate?</vt:lpstr>
      <vt:lpstr>How can students participate?</vt:lpstr>
      <vt:lpstr>What courses can a student take?</vt:lpstr>
      <vt:lpstr>What courses can a student take?</vt:lpstr>
      <vt:lpstr>What courses can a student take?</vt:lpstr>
      <vt:lpstr>What are other requirements?</vt:lpstr>
      <vt:lpstr>What are other requirements?</vt:lpstr>
      <vt:lpstr>What are other requirements?</vt:lpstr>
      <vt:lpstr>How many classes can students take?</vt:lpstr>
      <vt:lpstr>How many classes can students take?</vt:lpstr>
      <vt:lpstr>How many classes can students take?</vt:lpstr>
      <vt:lpstr>What are differences between high school and college?</vt:lpstr>
      <vt:lpstr>What are differences between high school and college?</vt:lpstr>
      <vt:lpstr>What are differences between high school and college?</vt:lpstr>
      <vt:lpstr>What are differences between high school and college?</vt:lpstr>
      <vt:lpstr>What are differences between high school and college?</vt:lpstr>
      <vt:lpstr>What are differences between high school and college?</vt:lpstr>
      <vt:lpstr>What are the benefits of participating?</vt:lpstr>
      <vt:lpstr>What are the benefits of participating?</vt:lpstr>
      <vt:lpstr>What are the consequences of underperforming?</vt:lpstr>
      <vt:lpstr>What are the consequences of underperforming?</vt:lpstr>
      <vt:lpstr>What are the expenses for College Credit Plus?</vt:lpstr>
      <vt:lpstr>What are the expenses for College Credit Plus?</vt:lpstr>
      <vt:lpstr>What are the support services for students?</vt:lpstr>
      <vt:lpstr>What about athletic eligibility?</vt:lpstr>
      <vt:lpstr>What about athletic eligibility?</vt:lpstr>
      <vt:lpstr>Will the course credits transfer?</vt:lpstr>
      <vt:lpstr>What does being “college-ready” mean?</vt:lpstr>
      <vt:lpstr>What does being “college-ready” mean?</vt:lpstr>
      <vt:lpstr>What are the deadlines?</vt:lpstr>
      <vt:lpstr>What are the deadlines?</vt:lpstr>
      <vt:lpstr>Do you have other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Ashley Ramous</dc:creator>
  <cp:lastModifiedBy>Paul Popesco</cp:lastModifiedBy>
  <cp:revision>1</cp:revision>
  <dcterms:created xsi:type="dcterms:W3CDTF">2013-05-22T22:25:08Z</dcterms:created>
  <dcterms:modified xsi:type="dcterms:W3CDTF">2025-09-02T11:58:07Z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0x010100149EC3C34CE31D44B98F9120DD2B7AD0</vt:lpwstr>
  </property>
  <property fmtid="{D5CDD505-2E9C-101B-9397-08002B2CF9AE}" pid="3" name="_dlc_DocIdItemGuid">
    <vt:lpwstr>f21b29a5-e84c-4dae-9ddd-fde94fd128f5</vt:lpwstr>
  </property>
</Properties>
</file>